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imes New Roman" charset="1" panose="02030502070405020303"/>
      <p:regular r:id="rId19"/>
    </p:embeddedFont>
    <p:embeddedFont>
      <p:font typeface="PT Sans" charset="1" panose="020B0503020203020204"/>
      <p:regular r:id="rId20"/>
    </p:embeddedFont>
    <p:embeddedFont>
      <p:font typeface="Calibri (MS)" charset="1" panose="020F0502020204030204"/>
      <p:regular r:id="rId21"/>
    </p:embeddedFont>
    <p:embeddedFont>
      <p:font typeface="Nunito Bold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fonts/font23.fntdata" Type="http://schemas.openxmlformats.org/officeDocument/2006/relationships/font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3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19.png" Type="http://schemas.openxmlformats.org/officeDocument/2006/relationships/image"/><Relationship Id="rId7" Target="https://www.kaggle.com/c/titanic/data" TargetMode="External" Type="http://schemas.openxmlformats.org/officeDocument/2006/relationships/hyperlink"/><Relationship Id="rId8" Target="https://en.wikipedia.org/wiki/Naive_Bayes_classifier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7155" y="2565797"/>
            <a:ext cx="9335691" cy="184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60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Titanic Survival Prediction: A Naive Bayes Approach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155" y="4765030"/>
            <a:ext cx="9335691" cy="201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This presentation explores predicting passenger survival on the Titanic. We use machine learning, specifically Naive Bayes classification. Our process involves data cleaning, feature engineering, and model development.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42392" y="7129462"/>
            <a:ext cx="488156" cy="488156"/>
            <a:chOff x="0" y="0"/>
            <a:chExt cx="650875" cy="6508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50875" cy="650875"/>
            </a:xfrm>
            <a:custGeom>
              <a:avLst/>
              <a:gdLst/>
              <a:ahLst/>
              <a:cxnLst/>
              <a:rect r="r" b="b" t="t" l="l"/>
              <a:pathLst>
                <a:path h="650875" w="650875">
                  <a:moveTo>
                    <a:pt x="0" y="325374"/>
                  </a:moveTo>
                  <a:cubicBezTo>
                    <a:pt x="0" y="145669"/>
                    <a:pt x="145669" y="0"/>
                    <a:pt x="325374" y="0"/>
                  </a:cubicBezTo>
                  <a:cubicBezTo>
                    <a:pt x="327279" y="0"/>
                    <a:pt x="329184" y="889"/>
                    <a:pt x="330327" y="2413"/>
                  </a:cubicBezTo>
                  <a:lnTo>
                    <a:pt x="325374" y="6350"/>
                  </a:lnTo>
                  <a:lnTo>
                    <a:pt x="325374" y="0"/>
                  </a:lnTo>
                  <a:lnTo>
                    <a:pt x="325374" y="6350"/>
                  </a:lnTo>
                  <a:lnTo>
                    <a:pt x="325374" y="0"/>
                  </a:lnTo>
                  <a:cubicBezTo>
                    <a:pt x="505206" y="0"/>
                    <a:pt x="650875" y="145669"/>
                    <a:pt x="650875" y="325374"/>
                  </a:cubicBezTo>
                  <a:cubicBezTo>
                    <a:pt x="650875" y="327787"/>
                    <a:pt x="649478" y="329946"/>
                    <a:pt x="647319" y="331089"/>
                  </a:cubicBezTo>
                  <a:lnTo>
                    <a:pt x="644525" y="325374"/>
                  </a:lnTo>
                  <a:lnTo>
                    <a:pt x="650875" y="325374"/>
                  </a:lnTo>
                  <a:cubicBezTo>
                    <a:pt x="650875" y="505079"/>
                    <a:pt x="505206" y="650748"/>
                    <a:pt x="325501" y="650748"/>
                  </a:cubicBezTo>
                  <a:lnTo>
                    <a:pt x="325501" y="644398"/>
                  </a:lnTo>
                  <a:lnTo>
                    <a:pt x="325501" y="638048"/>
                  </a:lnTo>
                  <a:lnTo>
                    <a:pt x="325501" y="644398"/>
                  </a:lnTo>
                  <a:lnTo>
                    <a:pt x="325501" y="650748"/>
                  </a:lnTo>
                  <a:cubicBezTo>
                    <a:pt x="145669" y="650875"/>
                    <a:pt x="0" y="505206"/>
                    <a:pt x="0" y="325374"/>
                  </a:cubicBezTo>
                  <a:lnTo>
                    <a:pt x="6350" y="325374"/>
                  </a:lnTo>
                  <a:lnTo>
                    <a:pt x="0" y="325374"/>
                  </a:lnTo>
                  <a:moveTo>
                    <a:pt x="12700" y="325374"/>
                  </a:moveTo>
                  <a:lnTo>
                    <a:pt x="6350" y="325374"/>
                  </a:lnTo>
                  <a:lnTo>
                    <a:pt x="12700" y="325374"/>
                  </a:lnTo>
                  <a:cubicBezTo>
                    <a:pt x="12700" y="498094"/>
                    <a:pt x="152654" y="638048"/>
                    <a:pt x="325374" y="638048"/>
                  </a:cubicBezTo>
                  <a:cubicBezTo>
                    <a:pt x="328930" y="638048"/>
                    <a:pt x="331724" y="640842"/>
                    <a:pt x="331724" y="644398"/>
                  </a:cubicBezTo>
                  <a:cubicBezTo>
                    <a:pt x="331724" y="647954"/>
                    <a:pt x="328930" y="650748"/>
                    <a:pt x="325374" y="650748"/>
                  </a:cubicBezTo>
                  <a:cubicBezTo>
                    <a:pt x="321818" y="650748"/>
                    <a:pt x="319024" y="647954"/>
                    <a:pt x="319024" y="644398"/>
                  </a:cubicBezTo>
                  <a:cubicBezTo>
                    <a:pt x="319024" y="640842"/>
                    <a:pt x="321818" y="638048"/>
                    <a:pt x="325374" y="638048"/>
                  </a:cubicBezTo>
                  <a:cubicBezTo>
                    <a:pt x="498094" y="638048"/>
                    <a:pt x="638048" y="498094"/>
                    <a:pt x="638048" y="325374"/>
                  </a:cubicBezTo>
                  <a:cubicBezTo>
                    <a:pt x="638048" y="322961"/>
                    <a:pt x="639445" y="320802"/>
                    <a:pt x="641604" y="319659"/>
                  </a:cubicBezTo>
                  <a:lnTo>
                    <a:pt x="644398" y="325374"/>
                  </a:lnTo>
                  <a:lnTo>
                    <a:pt x="638048" y="325374"/>
                  </a:lnTo>
                  <a:cubicBezTo>
                    <a:pt x="638175" y="152654"/>
                    <a:pt x="498221" y="12700"/>
                    <a:pt x="325374" y="12700"/>
                  </a:cubicBezTo>
                  <a:cubicBezTo>
                    <a:pt x="323469" y="12700"/>
                    <a:pt x="321564" y="11811"/>
                    <a:pt x="320421" y="10287"/>
                  </a:cubicBezTo>
                  <a:lnTo>
                    <a:pt x="325374" y="6350"/>
                  </a:lnTo>
                  <a:lnTo>
                    <a:pt x="325374" y="12700"/>
                  </a:lnTo>
                  <a:cubicBezTo>
                    <a:pt x="152654" y="12700"/>
                    <a:pt x="12700" y="152654"/>
                    <a:pt x="12700" y="3253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1056680" y="7143750"/>
            <a:ext cx="459581" cy="459581"/>
          </a:xfrm>
          <a:custGeom>
            <a:avLst/>
            <a:gdLst/>
            <a:ahLst/>
            <a:cxnLst/>
            <a:rect r="r" b="b" t="t" l="l"/>
            <a:pathLst>
              <a:path h="459581" w="459581">
                <a:moveTo>
                  <a:pt x="0" y="0"/>
                </a:moveTo>
                <a:lnTo>
                  <a:pt x="459581" y="0"/>
                </a:lnTo>
                <a:lnTo>
                  <a:pt x="459581" y="459581"/>
                </a:lnTo>
                <a:lnTo>
                  <a:pt x="0" y="4595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25648" y="6994044"/>
            <a:ext cx="7621050" cy="2495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BY : Group 6 </a:t>
            </a:r>
          </a:p>
          <a:p>
            <a:pPr algn="l">
              <a:lnSpc>
                <a:spcPts val="2699"/>
              </a:lnSpc>
            </a:pPr>
            <a:r>
              <a:rPr lang="en-US" sz="224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CSE(AI&amp;ML)</a:t>
            </a:r>
          </a:p>
          <a:p>
            <a:pPr algn="l" marL="339328" indent="-169664" lvl="1">
              <a:lnSpc>
                <a:spcPts val="2699"/>
              </a:lnSpc>
              <a:buAutoNum type="arabicPeriod" startAt="1"/>
            </a:pPr>
            <a:r>
              <a:rPr lang="en-US" sz="224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Aryan Bhardwaj-53</a:t>
            </a:r>
          </a:p>
          <a:p>
            <a:pPr algn="l" marL="339328" indent="-169664" lvl="1">
              <a:lnSpc>
                <a:spcPts val="2699"/>
              </a:lnSpc>
              <a:buAutoNum type="arabicPeriod" startAt="1"/>
            </a:pPr>
            <a:r>
              <a:rPr lang="en-US" sz="224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Arpit Aggarwal-49</a:t>
            </a:r>
          </a:p>
          <a:p>
            <a:pPr algn="l" marL="339328" indent="-169664" lvl="1">
              <a:lnSpc>
                <a:spcPts val="2699"/>
              </a:lnSpc>
              <a:buAutoNum type="arabicPeriod" startAt="1"/>
            </a:pPr>
            <a:r>
              <a:rPr lang="en-US" sz="224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Abhay Sharma-06</a:t>
            </a:r>
          </a:p>
          <a:p>
            <a:pPr algn="l" marL="339328" indent="-169664" lvl="1">
              <a:lnSpc>
                <a:spcPts val="2699"/>
              </a:lnSpc>
              <a:buAutoNum type="arabicPeriod" startAt="1"/>
            </a:pPr>
            <a:r>
              <a:rPr lang="en-US" sz="224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Ankit Kumar-38</a:t>
            </a:r>
          </a:p>
          <a:p>
            <a:pPr algn="l" marL="339328" indent="-169664" lvl="1">
              <a:lnSpc>
                <a:spcPts val="2699"/>
              </a:lnSpc>
              <a:buAutoNum type="arabicPeriod" startAt="1"/>
            </a:pPr>
            <a:r>
              <a:rPr lang="en-US" sz="224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Ayush Saroj-68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7155" y="2501950"/>
            <a:ext cx="7040612" cy="90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References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155" y="3764012"/>
            <a:ext cx="9335691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Kaggle. Titanic - Machine Learning from Disaster dataset. </a:t>
            </a:r>
            <a:r>
              <a:rPr lang="en-US" sz="2312" u="sng">
                <a:solidFill>
                  <a:srgbClr val="2D4DF2"/>
                </a:solidFill>
                <a:latin typeface="PT Sans"/>
                <a:ea typeface="PT Sans"/>
                <a:cs typeface="PT Sans"/>
                <a:sym typeface="PT Sans"/>
                <a:hlinkClick r:id="rId7" tooltip="https://www.kaggle.com/c/titanic/data"/>
              </a:rPr>
              <a:t>Link to 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155" y="4826199"/>
            <a:ext cx="9335691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Russell, S. J., &amp; Norvig, P. (2010). Artificial Intelligence: A Modern Approach. Prentice Hall.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7155" y="5888385"/>
            <a:ext cx="9335691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Naive Bayes Classifier. </a:t>
            </a:r>
            <a:r>
              <a:rPr lang="en-US" sz="2312" u="sng">
                <a:solidFill>
                  <a:srgbClr val="2D4DF2"/>
                </a:solidFill>
                <a:latin typeface="PT Sans"/>
                <a:ea typeface="PT Sans"/>
                <a:cs typeface="PT Sans"/>
                <a:sym typeface="PT Sans"/>
                <a:hlinkClick r:id="rId8" tooltip="https://en.wikipedia.org/wiki/Naive_Bayes_classifier"/>
              </a:rPr>
              <a:t>Wikipedia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7155" y="7165330"/>
            <a:ext cx="9335691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This project leveraged publicly available data and established machine learning principles. For further exploration, consult these resources.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7664" y="6565136"/>
            <a:ext cx="6675120" cy="456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031" indent="-188516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Images source:-www.Google.com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47155" y="3078659"/>
            <a:ext cx="7040612" cy="90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7155" y="4716066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Historical Context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5378946"/>
            <a:ext cx="7731919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The Titanic's sinking had a profound human impact. Our goal is to predict survival based on passenger features.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18451" y="4716066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Dataset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18451" y="5378946"/>
            <a:ext cx="7731919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We use 891 training and 418 test passengers. The historical survival rate was approximately 32%. Understanding factors influencing survival is key.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740200"/>
          </a:xfrm>
          <a:custGeom>
            <a:avLst/>
            <a:gdLst/>
            <a:ahLst/>
            <a:cxnLst/>
            <a:rect r="r" b="b" t="t" l="l"/>
            <a:pathLst>
              <a:path h="3740200" w="18288000">
                <a:moveTo>
                  <a:pt x="0" y="0"/>
                </a:moveTo>
                <a:lnTo>
                  <a:pt x="18288000" y="0"/>
                </a:lnTo>
                <a:lnTo>
                  <a:pt x="18288000" y="3740200"/>
                </a:lnTo>
                <a:lnTo>
                  <a:pt x="0" y="3740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1" r="0" b="-4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47155" y="5001965"/>
            <a:ext cx="7040612" cy="90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Introduction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32867" y="6344990"/>
            <a:ext cx="701725" cy="701725"/>
            <a:chOff x="0" y="0"/>
            <a:chExt cx="935633" cy="9356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9050" y="1905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448818"/>
                  </a:moveTo>
                  <a:cubicBezTo>
                    <a:pt x="0" y="200914"/>
                    <a:pt x="200914" y="0"/>
                    <a:pt x="448818" y="0"/>
                  </a:cubicBezTo>
                  <a:cubicBezTo>
                    <a:pt x="696722" y="0"/>
                    <a:pt x="897509" y="200914"/>
                    <a:pt x="897509" y="448818"/>
                  </a:cubicBezTo>
                  <a:cubicBezTo>
                    <a:pt x="897509" y="696722"/>
                    <a:pt x="696595" y="897509"/>
                    <a:pt x="448818" y="897509"/>
                  </a:cubicBezTo>
                  <a:cubicBezTo>
                    <a:pt x="201041" y="897509"/>
                    <a:pt x="0" y="696595"/>
                    <a:pt x="0" y="448818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5609" cy="935736"/>
            </a:xfrm>
            <a:custGeom>
              <a:avLst/>
              <a:gdLst/>
              <a:ahLst/>
              <a:cxnLst/>
              <a:rect r="r" b="b" t="t" l="l"/>
              <a:pathLst>
                <a:path h="935736" w="935609">
                  <a:moveTo>
                    <a:pt x="0" y="467868"/>
                  </a:moveTo>
                  <a:cubicBezTo>
                    <a:pt x="0" y="209423"/>
                    <a:pt x="209423" y="0"/>
                    <a:pt x="467868" y="0"/>
                  </a:cubicBezTo>
                  <a:cubicBezTo>
                    <a:pt x="471424" y="0"/>
                    <a:pt x="474980" y="1016"/>
                    <a:pt x="477901" y="2921"/>
                  </a:cubicBezTo>
                  <a:lnTo>
                    <a:pt x="467868" y="19050"/>
                  </a:lnTo>
                  <a:lnTo>
                    <a:pt x="467868" y="0"/>
                  </a:lnTo>
                  <a:lnTo>
                    <a:pt x="467868" y="19050"/>
                  </a:lnTo>
                  <a:lnTo>
                    <a:pt x="467868" y="0"/>
                  </a:lnTo>
                  <a:cubicBezTo>
                    <a:pt x="726186" y="0"/>
                    <a:pt x="935609" y="209423"/>
                    <a:pt x="935609" y="467868"/>
                  </a:cubicBezTo>
                  <a:cubicBezTo>
                    <a:pt x="935609" y="475107"/>
                    <a:pt x="931545" y="481711"/>
                    <a:pt x="925068" y="484886"/>
                  </a:cubicBezTo>
                  <a:lnTo>
                    <a:pt x="916559" y="467868"/>
                  </a:lnTo>
                  <a:lnTo>
                    <a:pt x="935609" y="467868"/>
                  </a:lnTo>
                  <a:cubicBezTo>
                    <a:pt x="935609" y="726186"/>
                    <a:pt x="726186" y="935736"/>
                    <a:pt x="467741" y="935736"/>
                  </a:cubicBezTo>
                  <a:lnTo>
                    <a:pt x="467741" y="916686"/>
                  </a:lnTo>
                  <a:lnTo>
                    <a:pt x="467741" y="897636"/>
                  </a:lnTo>
                  <a:lnTo>
                    <a:pt x="467741" y="916686"/>
                  </a:lnTo>
                  <a:lnTo>
                    <a:pt x="467741" y="935736"/>
                  </a:lnTo>
                  <a:cubicBezTo>
                    <a:pt x="209423" y="935609"/>
                    <a:pt x="0" y="726186"/>
                    <a:pt x="0" y="467868"/>
                  </a:cubicBezTo>
                  <a:lnTo>
                    <a:pt x="19050" y="467868"/>
                  </a:lnTo>
                  <a:lnTo>
                    <a:pt x="0" y="467868"/>
                  </a:lnTo>
                  <a:moveTo>
                    <a:pt x="38100" y="467868"/>
                  </a:moveTo>
                  <a:lnTo>
                    <a:pt x="19050" y="467868"/>
                  </a:lnTo>
                  <a:lnTo>
                    <a:pt x="38100" y="467868"/>
                  </a:lnTo>
                  <a:cubicBezTo>
                    <a:pt x="38100" y="705104"/>
                    <a:pt x="230505" y="897509"/>
                    <a:pt x="467868" y="897509"/>
                  </a:cubicBezTo>
                  <a:cubicBezTo>
                    <a:pt x="478409" y="897509"/>
                    <a:pt x="486918" y="906018"/>
                    <a:pt x="486918" y="916559"/>
                  </a:cubicBezTo>
                  <a:cubicBezTo>
                    <a:pt x="486918" y="927100"/>
                    <a:pt x="478409" y="935609"/>
                    <a:pt x="467868" y="935609"/>
                  </a:cubicBezTo>
                  <a:cubicBezTo>
                    <a:pt x="457327" y="935609"/>
                    <a:pt x="448818" y="927100"/>
                    <a:pt x="448818" y="916559"/>
                  </a:cubicBezTo>
                  <a:cubicBezTo>
                    <a:pt x="448818" y="906018"/>
                    <a:pt x="457327" y="897509"/>
                    <a:pt x="467868" y="897509"/>
                  </a:cubicBezTo>
                  <a:cubicBezTo>
                    <a:pt x="705231" y="897509"/>
                    <a:pt x="897636" y="705104"/>
                    <a:pt x="897636" y="467741"/>
                  </a:cubicBezTo>
                  <a:cubicBezTo>
                    <a:pt x="897636" y="460502"/>
                    <a:pt x="901700" y="453898"/>
                    <a:pt x="908177" y="450723"/>
                  </a:cubicBezTo>
                  <a:lnTo>
                    <a:pt x="916686" y="467741"/>
                  </a:lnTo>
                  <a:lnTo>
                    <a:pt x="897636" y="467741"/>
                  </a:lnTo>
                  <a:cubicBezTo>
                    <a:pt x="897509" y="230505"/>
                    <a:pt x="705104" y="38100"/>
                    <a:pt x="467868" y="38100"/>
                  </a:cubicBezTo>
                  <a:cubicBezTo>
                    <a:pt x="464312" y="38100"/>
                    <a:pt x="460756" y="37084"/>
                    <a:pt x="457835" y="35179"/>
                  </a:cubicBezTo>
                  <a:lnTo>
                    <a:pt x="467868" y="19050"/>
                  </a:lnTo>
                  <a:lnTo>
                    <a:pt x="467868" y="38100"/>
                  </a:lnTo>
                  <a:cubicBezTo>
                    <a:pt x="230505" y="38100"/>
                    <a:pt x="38100" y="230505"/>
                    <a:pt x="38100" y="467868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172468" y="6488906"/>
            <a:ext cx="422374" cy="47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19449" y="6443068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The Titanic Disaster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19449" y="6986290"/>
            <a:ext cx="4176266" cy="201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The infamous sinking tragically highlighted survival disparities. We aim to predict who survived using machine learning.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555432" y="6344990"/>
            <a:ext cx="701725" cy="701725"/>
            <a:chOff x="0" y="0"/>
            <a:chExt cx="935633" cy="9356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9050" y="1905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448818"/>
                  </a:moveTo>
                  <a:cubicBezTo>
                    <a:pt x="0" y="200914"/>
                    <a:pt x="200914" y="0"/>
                    <a:pt x="448818" y="0"/>
                  </a:cubicBezTo>
                  <a:cubicBezTo>
                    <a:pt x="696722" y="0"/>
                    <a:pt x="897509" y="200914"/>
                    <a:pt x="897509" y="448818"/>
                  </a:cubicBezTo>
                  <a:cubicBezTo>
                    <a:pt x="897509" y="696722"/>
                    <a:pt x="696595" y="897509"/>
                    <a:pt x="448818" y="897509"/>
                  </a:cubicBezTo>
                  <a:cubicBezTo>
                    <a:pt x="201041" y="897509"/>
                    <a:pt x="0" y="696595"/>
                    <a:pt x="0" y="448818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35609" cy="935736"/>
            </a:xfrm>
            <a:custGeom>
              <a:avLst/>
              <a:gdLst/>
              <a:ahLst/>
              <a:cxnLst/>
              <a:rect r="r" b="b" t="t" l="l"/>
              <a:pathLst>
                <a:path h="935736" w="935609">
                  <a:moveTo>
                    <a:pt x="0" y="467868"/>
                  </a:moveTo>
                  <a:cubicBezTo>
                    <a:pt x="0" y="209423"/>
                    <a:pt x="209423" y="0"/>
                    <a:pt x="467868" y="0"/>
                  </a:cubicBezTo>
                  <a:cubicBezTo>
                    <a:pt x="471424" y="0"/>
                    <a:pt x="474980" y="1016"/>
                    <a:pt x="477901" y="2921"/>
                  </a:cubicBezTo>
                  <a:lnTo>
                    <a:pt x="467868" y="19050"/>
                  </a:lnTo>
                  <a:lnTo>
                    <a:pt x="467868" y="0"/>
                  </a:lnTo>
                  <a:lnTo>
                    <a:pt x="467868" y="19050"/>
                  </a:lnTo>
                  <a:lnTo>
                    <a:pt x="467868" y="0"/>
                  </a:lnTo>
                  <a:cubicBezTo>
                    <a:pt x="726186" y="0"/>
                    <a:pt x="935609" y="209423"/>
                    <a:pt x="935609" y="467868"/>
                  </a:cubicBezTo>
                  <a:cubicBezTo>
                    <a:pt x="935609" y="475107"/>
                    <a:pt x="931545" y="481711"/>
                    <a:pt x="925068" y="484886"/>
                  </a:cubicBezTo>
                  <a:lnTo>
                    <a:pt x="916559" y="467868"/>
                  </a:lnTo>
                  <a:lnTo>
                    <a:pt x="935609" y="467868"/>
                  </a:lnTo>
                  <a:cubicBezTo>
                    <a:pt x="935609" y="726186"/>
                    <a:pt x="726186" y="935736"/>
                    <a:pt x="467741" y="935736"/>
                  </a:cubicBezTo>
                  <a:lnTo>
                    <a:pt x="467741" y="916686"/>
                  </a:lnTo>
                  <a:lnTo>
                    <a:pt x="467741" y="897636"/>
                  </a:lnTo>
                  <a:lnTo>
                    <a:pt x="467741" y="916686"/>
                  </a:lnTo>
                  <a:lnTo>
                    <a:pt x="467741" y="935736"/>
                  </a:lnTo>
                  <a:cubicBezTo>
                    <a:pt x="209423" y="935609"/>
                    <a:pt x="0" y="726186"/>
                    <a:pt x="0" y="467868"/>
                  </a:cubicBezTo>
                  <a:lnTo>
                    <a:pt x="19050" y="467868"/>
                  </a:lnTo>
                  <a:lnTo>
                    <a:pt x="0" y="467868"/>
                  </a:lnTo>
                  <a:moveTo>
                    <a:pt x="38100" y="467868"/>
                  </a:moveTo>
                  <a:lnTo>
                    <a:pt x="19050" y="467868"/>
                  </a:lnTo>
                  <a:lnTo>
                    <a:pt x="38100" y="467868"/>
                  </a:lnTo>
                  <a:cubicBezTo>
                    <a:pt x="38100" y="705104"/>
                    <a:pt x="230505" y="897509"/>
                    <a:pt x="467868" y="897509"/>
                  </a:cubicBezTo>
                  <a:cubicBezTo>
                    <a:pt x="478409" y="897509"/>
                    <a:pt x="486918" y="906018"/>
                    <a:pt x="486918" y="916559"/>
                  </a:cubicBezTo>
                  <a:cubicBezTo>
                    <a:pt x="486918" y="927100"/>
                    <a:pt x="478409" y="935609"/>
                    <a:pt x="467868" y="935609"/>
                  </a:cubicBezTo>
                  <a:cubicBezTo>
                    <a:pt x="457327" y="935609"/>
                    <a:pt x="448818" y="927100"/>
                    <a:pt x="448818" y="916559"/>
                  </a:cubicBezTo>
                  <a:cubicBezTo>
                    <a:pt x="448818" y="906018"/>
                    <a:pt x="457327" y="897509"/>
                    <a:pt x="467868" y="897509"/>
                  </a:cubicBezTo>
                  <a:cubicBezTo>
                    <a:pt x="705231" y="897509"/>
                    <a:pt x="897636" y="705104"/>
                    <a:pt x="897636" y="467741"/>
                  </a:cubicBezTo>
                  <a:cubicBezTo>
                    <a:pt x="897636" y="460502"/>
                    <a:pt x="901700" y="453898"/>
                    <a:pt x="908177" y="450723"/>
                  </a:cubicBezTo>
                  <a:lnTo>
                    <a:pt x="916686" y="467741"/>
                  </a:lnTo>
                  <a:lnTo>
                    <a:pt x="897636" y="467741"/>
                  </a:lnTo>
                  <a:cubicBezTo>
                    <a:pt x="897509" y="230505"/>
                    <a:pt x="705104" y="38100"/>
                    <a:pt x="467868" y="38100"/>
                  </a:cubicBezTo>
                  <a:cubicBezTo>
                    <a:pt x="464312" y="38100"/>
                    <a:pt x="460756" y="37084"/>
                    <a:pt x="457835" y="35179"/>
                  </a:cubicBezTo>
                  <a:lnTo>
                    <a:pt x="467868" y="19050"/>
                  </a:lnTo>
                  <a:lnTo>
                    <a:pt x="467868" y="38100"/>
                  </a:lnTo>
                  <a:cubicBezTo>
                    <a:pt x="230505" y="38100"/>
                    <a:pt x="38100" y="230505"/>
                    <a:pt x="38100" y="467868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695034" y="6488906"/>
            <a:ext cx="422374" cy="47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42014" y="6443068"/>
            <a:ext cx="3544789" cy="858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Naive Bayes Classifier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42014" y="7247930"/>
            <a:ext cx="4176266" cy="201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This probabilistic model is suitable for classification. Key features include age, sex, class, fare, and family size.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077997" y="6344990"/>
            <a:ext cx="701725" cy="701725"/>
            <a:chOff x="0" y="0"/>
            <a:chExt cx="935633" cy="9356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9050" y="1905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448818"/>
                  </a:moveTo>
                  <a:cubicBezTo>
                    <a:pt x="0" y="200914"/>
                    <a:pt x="200914" y="0"/>
                    <a:pt x="448818" y="0"/>
                  </a:cubicBezTo>
                  <a:cubicBezTo>
                    <a:pt x="696722" y="0"/>
                    <a:pt x="897509" y="200914"/>
                    <a:pt x="897509" y="448818"/>
                  </a:cubicBezTo>
                  <a:cubicBezTo>
                    <a:pt x="897509" y="696722"/>
                    <a:pt x="696595" y="897509"/>
                    <a:pt x="448818" y="897509"/>
                  </a:cubicBezTo>
                  <a:cubicBezTo>
                    <a:pt x="201041" y="897509"/>
                    <a:pt x="0" y="696595"/>
                    <a:pt x="0" y="448818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35609" cy="935736"/>
            </a:xfrm>
            <a:custGeom>
              <a:avLst/>
              <a:gdLst/>
              <a:ahLst/>
              <a:cxnLst/>
              <a:rect r="r" b="b" t="t" l="l"/>
              <a:pathLst>
                <a:path h="935736" w="935609">
                  <a:moveTo>
                    <a:pt x="0" y="467868"/>
                  </a:moveTo>
                  <a:cubicBezTo>
                    <a:pt x="0" y="209423"/>
                    <a:pt x="209423" y="0"/>
                    <a:pt x="467868" y="0"/>
                  </a:cubicBezTo>
                  <a:cubicBezTo>
                    <a:pt x="471424" y="0"/>
                    <a:pt x="474980" y="1016"/>
                    <a:pt x="477901" y="2921"/>
                  </a:cubicBezTo>
                  <a:lnTo>
                    <a:pt x="467868" y="19050"/>
                  </a:lnTo>
                  <a:lnTo>
                    <a:pt x="467868" y="0"/>
                  </a:lnTo>
                  <a:lnTo>
                    <a:pt x="467868" y="19050"/>
                  </a:lnTo>
                  <a:lnTo>
                    <a:pt x="467868" y="0"/>
                  </a:lnTo>
                  <a:cubicBezTo>
                    <a:pt x="726186" y="0"/>
                    <a:pt x="935609" y="209423"/>
                    <a:pt x="935609" y="467868"/>
                  </a:cubicBezTo>
                  <a:cubicBezTo>
                    <a:pt x="935609" y="475107"/>
                    <a:pt x="931545" y="481711"/>
                    <a:pt x="925068" y="484886"/>
                  </a:cubicBezTo>
                  <a:lnTo>
                    <a:pt x="916559" y="467868"/>
                  </a:lnTo>
                  <a:lnTo>
                    <a:pt x="935609" y="467868"/>
                  </a:lnTo>
                  <a:cubicBezTo>
                    <a:pt x="935609" y="726186"/>
                    <a:pt x="726186" y="935736"/>
                    <a:pt x="467741" y="935736"/>
                  </a:cubicBezTo>
                  <a:lnTo>
                    <a:pt x="467741" y="916686"/>
                  </a:lnTo>
                  <a:lnTo>
                    <a:pt x="467741" y="897636"/>
                  </a:lnTo>
                  <a:lnTo>
                    <a:pt x="467741" y="916686"/>
                  </a:lnTo>
                  <a:lnTo>
                    <a:pt x="467741" y="935736"/>
                  </a:lnTo>
                  <a:cubicBezTo>
                    <a:pt x="209423" y="935609"/>
                    <a:pt x="0" y="726186"/>
                    <a:pt x="0" y="467868"/>
                  </a:cubicBezTo>
                  <a:lnTo>
                    <a:pt x="19050" y="467868"/>
                  </a:lnTo>
                  <a:lnTo>
                    <a:pt x="0" y="467868"/>
                  </a:lnTo>
                  <a:moveTo>
                    <a:pt x="38100" y="467868"/>
                  </a:moveTo>
                  <a:lnTo>
                    <a:pt x="19050" y="467868"/>
                  </a:lnTo>
                  <a:lnTo>
                    <a:pt x="38100" y="467868"/>
                  </a:lnTo>
                  <a:cubicBezTo>
                    <a:pt x="38100" y="705104"/>
                    <a:pt x="230505" y="897509"/>
                    <a:pt x="467868" y="897509"/>
                  </a:cubicBezTo>
                  <a:cubicBezTo>
                    <a:pt x="478409" y="897509"/>
                    <a:pt x="486918" y="906018"/>
                    <a:pt x="486918" y="916559"/>
                  </a:cubicBezTo>
                  <a:cubicBezTo>
                    <a:pt x="486918" y="927100"/>
                    <a:pt x="478409" y="935609"/>
                    <a:pt x="467868" y="935609"/>
                  </a:cubicBezTo>
                  <a:cubicBezTo>
                    <a:pt x="457327" y="935609"/>
                    <a:pt x="448818" y="927100"/>
                    <a:pt x="448818" y="916559"/>
                  </a:cubicBezTo>
                  <a:cubicBezTo>
                    <a:pt x="448818" y="906018"/>
                    <a:pt x="457327" y="897509"/>
                    <a:pt x="467868" y="897509"/>
                  </a:cubicBezTo>
                  <a:cubicBezTo>
                    <a:pt x="705231" y="897509"/>
                    <a:pt x="897636" y="705104"/>
                    <a:pt x="897636" y="467741"/>
                  </a:cubicBezTo>
                  <a:cubicBezTo>
                    <a:pt x="897636" y="460502"/>
                    <a:pt x="901700" y="453898"/>
                    <a:pt x="908177" y="450723"/>
                  </a:cubicBezTo>
                  <a:lnTo>
                    <a:pt x="916686" y="467741"/>
                  </a:lnTo>
                  <a:lnTo>
                    <a:pt x="897636" y="467741"/>
                  </a:lnTo>
                  <a:cubicBezTo>
                    <a:pt x="897509" y="230505"/>
                    <a:pt x="705104" y="38100"/>
                    <a:pt x="467868" y="38100"/>
                  </a:cubicBezTo>
                  <a:cubicBezTo>
                    <a:pt x="464312" y="38100"/>
                    <a:pt x="460756" y="37084"/>
                    <a:pt x="457835" y="35179"/>
                  </a:cubicBezTo>
                  <a:lnTo>
                    <a:pt x="467868" y="19050"/>
                  </a:lnTo>
                  <a:lnTo>
                    <a:pt x="467868" y="38100"/>
                  </a:lnTo>
                  <a:cubicBezTo>
                    <a:pt x="230505" y="38100"/>
                    <a:pt x="38100" y="230505"/>
                    <a:pt x="38100" y="467868"/>
                  </a:cubicBezTo>
                  <a:close/>
                </a:path>
              </a:pathLst>
            </a:custGeom>
            <a:solidFill>
              <a:srgbClr val="DA33B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217599" y="6488906"/>
            <a:ext cx="422374" cy="47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64579" y="6443068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Accuracy Target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64579" y="6986290"/>
            <a:ext cx="4176266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Our objective is to achieve over 77% prediction accuracy with our model.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95630" y="787450"/>
            <a:ext cx="9354740" cy="1772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Methodology: Data Cleaning &amp; Preprocessing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7895630" y="3004394"/>
            <a:ext cx="1482329" cy="2155478"/>
          </a:xfrm>
          <a:custGeom>
            <a:avLst/>
            <a:gdLst/>
            <a:ahLst/>
            <a:cxnLst/>
            <a:rect r="r" b="b" t="t" l="l"/>
            <a:pathLst>
              <a:path h="2155478" w="1482329">
                <a:moveTo>
                  <a:pt x="0" y="0"/>
                </a:moveTo>
                <a:lnTo>
                  <a:pt x="1482329" y="0"/>
                </a:lnTo>
                <a:lnTo>
                  <a:pt x="1482329" y="2155477"/>
                </a:lnTo>
                <a:lnTo>
                  <a:pt x="0" y="2155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6" t="0" r="-18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22656" y="3291334"/>
            <a:ext cx="3625155" cy="44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Handle Missing Values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22656" y="3829050"/>
            <a:ext cx="7427714" cy="103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Median age was used to impute missing 'Age' values. This ensures data completeness.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7895630" y="5159871"/>
            <a:ext cx="1482329" cy="2155477"/>
          </a:xfrm>
          <a:custGeom>
            <a:avLst/>
            <a:gdLst/>
            <a:ahLst/>
            <a:cxnLst/>
            <a:rect r="r" b="b" t="t" l="l"/>
            <a:pathLst>
              <a:path h="2155477" w="1482329">
                <a:moveTo>
                  <a:pt x="0" y="0"/>
                </a:moveTo>
                <a:lnTo>
                  <a:pt x="1482329" y="0"/>
                </a:lnTo>
                <a:lnTo>
                  <a:pt x="1482329" y="2155478"/>
                </a:lnTo>
                <a:lnTo>
                  <a:pt x="0" y="21554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6" t="0" r="-18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822656" y="5446811"/>
            <a:ext cx="4610695" cy="44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Convert Categorical Features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22656" y="5984527"/>
            <a:ext cx="7427714" cy="103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'Sex' and 'Embarked' variables were one-hot encoded. This transforms them into numerical format.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7895630" y="7315349"/>
            <a:ext cx="1482329" cy="2155477"/>
          </a:xfrm>
          <a:custGeom>
            <a:avLst/>
            <a:gdLst/>
            <a:ahLst/>
            <a:cxnLst/>
            <a:rect r="r" b="b" t="t" l="l"/>
            <a:pathLst>
              <a:path h="2155477" w="1482329">
                <a:moveTo>
                  <a:pt x="0" y="0"/>
                </a:moveTo>
                <a:lnTo>
                  <a:pt x="1482329" y="0"/>
                </a:lnTo>
                <a:lnTo>
                  <a:pt x="1482329" y="2155477"/>
                </a:lnTo>
                <a:lnTo>
                  <a:pt x="0" y="21554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6" t="0" r="-186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822656" y="7602290"/>
            <a:ext cx="3487936" cy="44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Feature Engineering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22656" y="8140005"/>
            <a:ext cx="7427714" cy="103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'FamilySize' was created from 'SibSp' and 'Parch'. This provides a new, insightful feature.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05155" y="1169194"/>
            <a:ext cx="9335691" cy="1788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Methodology: Naive Bayes Classification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90868" y="3392240"/>
            <a:ext cx="4546848" cy="3179712"/>
            <a:chOff x="0" y="0"/>
            <a:chExt cx="6062463" cy="42396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9050" y="19050"/>
              <a:ext cx="6024372" cy="4201414"/>
            </a:xfrm>
            <a:custGeom>
              <a:avLst/>
              <a:gdLst/>
              <a:ahLst/>
              <a:cxnLst/>
              <a:rect r="r" b="b" t="t" l="l"/>
              <a:pathLst>
                <a:path h="4201414" w="6024372">
                  <a:moveTo>
                    <a:pt x="0" y="598424"/>
                  </a:moveTo>
                  <a:cubicBezTo>
                    <a:pt x="0" y="267970"/>
                    <a:pt x="268732" y="0"/>
                    <a:pt x="600075" y="0"/>
                  </a:cubicBezTo>
                  <a:lnTo>
                    <a:pt x="5424297" y="0"/>
                  </a:lnTo>
                  <a:cubicBezTo>
                    <a:pt x="5755767" y="0"/>
                    <a:pt x="6024372" y="267970"/>
                    <a:pt x="6024372" y="598424"/>
                  </a:cubicBezTo>
                  <a:lnTo>
                    <a:pt x="6024372" y="3602990"/>
                  </a:lnTo>
                  <a:cubicBezTo>
                    <a:pt x="6024372" y="3933571"/>
                    <a:pt x="5755640" y="4201414"/>
                    <a:pt x="5424297" y="4201414"/>
                  </a:cubicBezTo>
                  <a:lnTo>
                    <a:pt x="600075" y="4201414"/>
                  </a:lnTo>
                  <a:cubicBezTo>
                    <a:pt x="268605" y="4201414"/>
                    <a:pt x="0" y="3933444"/>
                    <a:pt x="0" y="3602990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62472" cy="4239641"/>
            </a:xfrm>
            <a:custGeom>
              <a:avLst/>
              <a:gdLst/>
              <a:ahLst/>
              <a:cxnLst/>
              <a:rect r="r" b="b" t="t" l="l"/>
              <a:pathLst>
                <a:path h="4239641" w="6062472">
                  <a:moveTo>
                    <a:pt x="0" y="617474"/>
                  </a:moveTo>
                  <a:cubicBezTo>
                    <a:pt x="0" y="276479"/>
                    <a:pt x="277241" y="0"/>
                    <a:pt x="619125" y="0"/>
                  </a:cubicBezTo>
                  <a:lnTo>
                    <a:pt x="5443347" y="0"/>
                  </a:lnTo>
                  <a:lnTo>
                    <a:pt x="5443347" y="19050"/>
                  </a:lnTo>
                  <a:lnTo>
                    <a:pt x="5443347" y="0"/>
                  </a:lnTo>
                  <a:cubicBezTo>
                    <a:pt x="5785231" y="0"/>
                    <a:pt x="6062472" y="276479"/>
                    <a:pt x="6062472" y="617474"/>
                  </a:cubicBezTo>
                  <a:lnTo>
                    <a:pt x="6043422" y="617474"/>
                  </a:lnTo>
                  <a:lnTo>
                    <a:pt x="6062472" y="617474"/>
                  </a:lnTo>
                  <a:lnTo>
                    <a:pt x="6062472" y="3622040"/>
                  </a:lnTo>
                  <a:lnTo>
                    <a:pt x="6043422" y="3622040"/>
                  </a:lnTo>
                  <a:lnTo>
                    <a:pt x="6062472" y="3622040"/>
                  </a:lnTo>
                  <a:cubicBezTo>
                    <a:pt x="6062472" y="3963162"/>
                    <a:pt x="5785231" y="4239514"/>
                    <a:pt x="5443347" y="4239514"/>
                  </a:cubicBezTo>
                  <a:lnTo>
                    <a:pt x="5443347" y="4220464"/>
                  </a:lnTo>
                  <a:lnTo>
                    <a:pt x="5443347" y="4239514"/>
                  </a:lnTo>
                  <a:lnTo>
                    <a:pt x="619125" y="4239514"/>
                  </a:lnTo>
                  <a:lnTo>
                    <a:pt x="619125" y="4220464"/>
                  </a:lnTo>
                  <a:lnTo>
                    <a:pt x="619125" y="4239514"/>
                  </a:lnTo>
                  <a:cubicBezTo>
                    <a:pt x="277241" y="4239641"/>
                    <a:pt x="0" y="3963162"/>
                    <a:pt x="0" y="3622040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3622040"/>
                  </a:lnTo>
                  <a:lnTo>
                    <a:pt x="19050" y="3622040"/>
                  </a:lnTo>
                  <a:lnTo>
                    <a:pt x="38100" y="3622040"/>
                  </a:lnTo>
                  <a:cubicBezTo>
                    <a:pt x="38100" y="3941953"/>
                    <a:pt x="298196" y="4201414"/>
                    <a:pt x="619125" y="4201414"/>
                  </a:cubicBezTo>
                  <a:lnTo>
                    <a:pt x="5443347" y="4201414"/>
                  </a:lnTo>
                  <a:cubicBezTo>
                    <a:pt x="5764276" y="4201414"/>
                    <a:pt x="6024372" y="3941953"/>
                    <a:pt x="6024372" y="3622040"/>
                  </a:cubicBezTo>
                  <a:lnTo>
                    <a:pt x="6024372" y="617474"/>
                  </a:lnTo>
                  <a:cubicBezTo>
                    <a:pt x="6024372" y="297561"/>
                    <a:pt x="5764276" y="38100"/>
                    <a:pt x="5443347" y="38100"/>
                  </a:cubicBezTo>
                  <a:lnTo>
                    <a:pt x="619125" y="38100"/>
                  </a:lnTo>
                  <a:lnTo>
                    <a:pt x="619125" y="19050"/>
                  </a:lnTo>
                  <a:lnTo>
                    <a:pt x="619125" y="38100"/>
                  </a:lnTo>
                  <a:cubicBezTo>
                    <a:pt x="298196" y="38100"/>
                    <a:pt x="38100" y="297561"/>
                    <a:pt x="38100" y="617474"/>
                  </a:cubicBezTo>
                  <a:close/>
                </a:path>
              </a:pathLst>
            </a:custGeom>
            <a:solidFill>
              <a:srgbClr val="2D4DF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232874" y="3715196"/>
            <a:ext cx="3630960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Algorithm Explanation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32874" y="4258419"/>
            <a:ext cx="3862834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Naive Bayes is a probabilistic classifier. It assumes feature independence.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708285" y="3392240"/>
            <a:ext cx="4546848" cy="3179712"/>
            <a:chOff x="0" y="0"/>
            <a:chExt cx="6062463" cy="423961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9050" y="19050"/>
              <a:ext cx="6024372" cy="4201414"/>
            </a:xfrm>
            <a:custGeom>
              <a:avLst/>
              <a:gdLst/>
              <a:ahLst/>
              <a:cxnLst/>
              <a:rect r="r" b="b" t="t" l="l"/>
              <a:pathLst>
                <a:path h="4201414" w="6024372">
                  <a:moveTo>
                    <a:pt x="0" y="598424"/>
                  </a:moveTo>
                  <a:cubicBezTo>
                    <a:pt x="0" y="267970"/>
                    <a:pt x="268732" y="0"/>
                    <a:pt x="600075" y="0"/>
                  </a:cubicBezTo>
                  <a:lnTo>
                    <a:pt x="5424297" y="0"/>
                  </a:lnTo>
                  <a:cubicBezTo>
                    <a:pt x="5755767" y="0"/>
                    <a:pt x="6024372" y="267970"/>
                    <a:pt x="6024372" y="598424"/>
                  </a:cubicBezTo>
                  <a:lnTo>
                    <a:pt x="6024372" y="3602990"/>
                  </a:lnTo>
                  <a:cubicBezTo>
                    <a:pt x="6024372" y="3933571"/>
                    <a:pt x="5755640" y="4201414"/>
                    <a:pt x="5424297" y="4201414"/>
                  </a:cubicBezTo>
                  <a:lnTo>
                    <a:pt x="600075" y="4201414"/>
                  </a:lnTo>
                  <a:cubicBezTo>
                    <a:pt x="268605" y="4201414"/>
                    <a:pt x="0" y="3933444"/>
                    <a:pt x="0" y="3602990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062472" cy="4239641"/>
            </a:xfrm>
            <a:custGeom>
              <a:avLst/>
              <a:gdLst/>
              <a:ahLst/>
              <a:cxnLst/>
              <a:rect r="r" b="b" t="t" l="l"/>
              <a:pathLst>
                <a:path h="4239641" w="6062472">
                  <a:moveTo>
                    <a:pt x="0" y="617474"/>
                  </a:moveTo>
                  <a:cubicBezTo>
                    <a:pt x="0" y="276479"/>
                    <a:pt x="277241" y="0"/>
                    <a:pt x="619125" y="0"/>
                  </a:cubicBezTo>
                  <a:lnTo>
                    <a:pt x="5443347" y="0"/>
                  </a:lnTo>
                  <a:lnTo>
                    <a:pt x="5443347" y="19050"/>
                  </a:lnTo>
                  <a:lnTo>
                    <a:pt x="5443347" y="0"/>
                  </a:lnTo>
                  <a:cubicBezTo>
                    <a:pt x="5785231" y="0"/>
                    <a:pt x="6062472" y="276479"/>
                    <a:pt x="6062472" y="617474"/>
                  </a:cubicBezTo>
                  <a:lnTo>
                    <a:pt x="6043422" y="617474"/>
                  </a:lnTo>
                  <a:lnTo>
                    <a:pt x="6062472" y="617474"/>
                  </a:lnTo>
                  <a:lnTo>
                    <a:pt x="6062472" y="3622040"/>
                  </a:lnTo>
                  <a:lnTo>
                    <a:pt x="6043422" y="3622040"/>
                  </a:lnTo>
                  <a:lnTo>
                    <a:pt x="6062472" y="3622040"/>
                  </a:lnTo>
                  <a:cubicBezTo>
                    <a:pt x="6062472" y="3963162"/>
                    <a:pt x="5785231" y="4239514"/>
                    <a:pt x="5443347" y="4239514"/>
                  </a:cubicBezTo>
                  <a:lnTo>
                    <a:pt x="5443347" y="4220464"/>
                  </a:lnTo>
                  <a:lnTo>
                    <a:pt x="5443347" y="4239514"/>
                  </a:lnTo>
                  <a:lnTo>
                    <a:pt x="619125" y="4239514"/>
                  </a:lnTo>
                  <a:lnTo>
                    <a:pt x="619125" y="4220464"/>
                  </a:lnTo>
                  <a:lnTo>
                    <a:pt x="619125" y="4239514"/>
                  </a:lnTo>
                  <a:cubicBezTo>
                    <a:pt x="277241" y="4239641"/>
                    <a:pt x="0" y="3963162"/>
                    <a:pt x="0" y="3622040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3622040"/>
                  </a:lnTo>
                  <a:lnTo>
                    <a:pt x="19050" y="3622040"/>
                  </a:lnTo>
                  <a:lnTo>
                    <a:pt x="38100" y="3622040"/>
                  </a:lnTo>
                  <a:cubicBezTo>
                    <a:pt x="38100" y="3941953"/>
                    <a:pt x="298196" y="4201414"/>
                    <a:pt x="619125" y="4201414"/>
                  </a:cubicBezTo>
                  <a:lnTo>
                    <a:pt x="5443347" y="4201414"/>
                  </a:lnTo>
                  <a:cubicBezTo>
                    <a:pt x="5764276" y="4201414"/>
                    <a:pt x="6024372" y="3941953"/>
                    <a:pt x="6024372" y="3622040"/>
                  </a:cubicBezTo>
                  <a:lnTo>
                    <a:pt x="6024372" y="617474"/>
                  </a:lnTo>
                  <a:cubicBezTo>
                    <a:pt x="6024372" y="297561"/>
                    <a:pt x="5764276" y="38100"/>
                    <a:pt x="5443347" y="38100"/>
                  </a:cubicBezTo>
                  <a:lnTo>
                    <a:pt x="619125" y="38100"/>
                  </a:lnTo>
                  <a:lnTo>
                    <a:pt x="619125" y="19050"/>
                  </a:lnTo>
                  <a:lnTo>
                    <a:pt x="619125" y="38100"/>
                  </a:lnTo>
                  <a:cubicBezTo>
                    <a:pt x="298196" y="38100"/>
                    <a:pt x="38100" y="297561"/>
                    <a:pt x="38100" y="617474"/>
                  </a:cubicBezTo>
                  <a:close/>
                </a:path>
              </a:pathLst>
            </a:custGeom>
            <a:solidFill>
              <a:srgbClr val="018CE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050291" y="3715196"/>
            <a:ext cx="3862834" cy="89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Assumptions and Advantages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50291" y="4698355"/>
            <a:ext cx="3862834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It is simple, fast, and performs well. Gaussian Naive Bayes suits continuous features.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890868" y="6842523"/>
            <a:ext cx="9364266" cy="2260998"/>
            <a:chOff x="0" y="0"/>
            <a:chExt cx="12485688" cy="30146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9050" y="19050"/>
              <a:ext cx="12447651" cy="2976499"/>
            </a:xfrm>
            <a:custGeom>
              <a:avLst/>
              <a:gdLst/>
              <a:ahLst/>
              <a:cxnLst/>
              <a:rect r="r" b="b" t="t" l="l"/>
              <a:pathLst>
                <a:path h="2976499" w="12447651">
                  <a:moveTo>
                    <a:pt x="0" y="598424"/>
                  </a:moveTo>
                  <a:cubicBezTo>
                    <a:pt x="0" y="267970"/>
                    <a:pt x="270510" y="0"/>
                    <a:pt x="604266" y="0"/>
                  </a:cubicBezTo>
                  <a:lnTo>
                    <a:pt x="11843385" y="0"/>
                  </a:lnTo>
                  <a:cubicBezTo>
                    <a:pt x="12177141" y="0"/>
                    <a:pt x="12447651" y="267970"/>
                    <a:pt x="12447651" y="598424"/>
                  </a:cubicBezTo>
                  <a:lnTo>
                    <a:pt x="12447651" y="2378075"/>
                  </a:lnTo>
                  <a:cubicBezTo>
                    <a:pt x="12447651" y="2708529"/>
                    <a:pt x="12177141" y="2976499"/>
                    <a:pt x="11843385" y="2976499"/>
                  </a:cubicBezTo>
                  <a:lnTo>
                    <a:pt x="604266" y="2976499"/>
                  </a:lnTo>
                  <a:cubicBezTo>
                    <a:pt x="270510" y="2976499"/>
                    <a:pt x="0" y="2708529"/>
                    <a:pt x="0" y="2378075"/>
                  </a:cubicBezTo>
                  <a:close/>
                </a:path>
              </a:pathLst>
            </a:custGeom>
            <a:solidFill>
              <a:srgbClr val="F3F3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485751" cy="3014726"/>
            </a:xfrm>
            <a:custGeom>
              <a:avLst/>
              <a:gdLst/>
              <a:ahLst/>
              <a:cxnLst/>
              <a:rect r="r" b="b" t="t" l="l"/>
              <a:pathLst>
                <a:path h="3014726" w="12485751">
                  <a:moveTo>
                    <a:pt x="0" y="617474"/>
                  </a:moveTo>
                  <a:cubicBezTo>
                    <a:pt x="0" y="276225"/>
                    <a:pt x="279273" y="0"/>
                    <a:pt x="623316" y="0"/>
                  </a:cubicBezTo>
                  <a:lnTo>
                    <a:pt x="11862435" y="0"/>
                  </a:lnTo>
                  <a:lnTo>
                    <a:pt x="11862435" y="19050"/>
                  </a:lnTo>
                  <a:lnTo>
                    <a:pt x="11862435" y="0"/>
                  </a:lnTo>
                  <a:cubicBezTo>
                    <a:pt x="12206478" y="0"/>
                    <a:pt x="12485751" y="276225"/>
                    <a:pt x="12485751" y="617474"/>
                  </a:cubicBezTo>
                  <a:lnTo>
                    <a:pt x="12466701" y="617474"/>
                  </a:lnTo>
                  <a:lnTo>
                    <a:pt x="12485751" y="617474"/>
                  </a:lnTo>
                  <a:lnTo>
                    <a:pt x="12485751" y="2397125"/>
                  </a:lnTo>
                  <a:lnTo>
                    <a:pt x="12466701" y="2397125"/>
                  </a:lnTo>
                  <a:lnTo>
                    <a:pt x="12485751" y="2397125"/>
                  </a:lnTo>
                  <a:cubicBezTo>
                    <a:pt x="12485751" y="2738374"/>
                    <a:pt x="12206478" y="3014599"/>
                    <a:pt x="11862435" y="3014599"/>
                  </a:cubicBezTo>
                  <a:lnTo>
                    <a:pt x="11862435" y="2995549"/>
                  </a:lnTo>
                  <a:lnTo>
                    <a:pt x="11862435" y="3014599"/>
                  </a:lnTo>
                  <a:lnTo>
                    <a:pt x="623316" y="3014599"/>
                  </a:lnTo>
                  <a:lnTo>
                    <a:pt x="623316" y="2995549"/>
                  </a:lnTo>
                  <a:lnTo>
                    <a:pt x="623316" y="3014599"/>
                  </a:lnTo>
                  <a:cubicBezTo>
                    <a:pt x="279273" y="3014726"/>
                    <a:pt x="0" y="2738374"/>
                    <a:pt x="0" y="2397125"/>
                  </a:cubicBezTo>
                  <a:lnTo>
                    <a:pt x="0" y="617474"/>
                  </a:lnTo>
                  <a:lnTo>
                    <a:pt x="19050" y="617474"/>
                  </a:lnTo>
                  <a:lnTo>
                    <a:pt x="0" y="617474"/>
                  </a:lnTo>
                  <a:moveTo>
                    <a:pt x="38100" y="617474"/>
                  </a:moveTo>
                  <a:lnTo>
                    <a:pt x="38100" y="2397125"/>
                  </a:lnTo>
                  <a:lnTo>
                    <a:pt x="19050" y="2397125"/>
                  </a:lnTo>
                  <a:lnTo>
                    <a:pt x="38100" y="2397125"/>
                  </a:lnTo>
                  <a:cubicBezTo>
                    <a:pt x="38100" y="2716911"/>
                    <a:pt x="299974" y="2976499"/>
                    <a:pt x="623316" y="2976499"/>
                  </a:cubicBezTo>
                  <a:lnTo>
                    <a:pt x="11862435" y="2976499"/>
                  </a:lnTo>
                  <a:cubicBezTo>
                    <a:pt x="12185777" y="2976499"/>
                    <a:pt x="12447651" y="2716911"/>
                    <a:pt x="12447651" y="2397125"/>
                  </a:cubicBezTo>
                  <a:lnTo>
                    <a:pt x="12447651" y="617474"/>
                  </a:lnTo>
                  <a:cubicBezTo>
                    <a:pt x="12447651" y="297688"/>
                    <a:pt x="12185777" y="38100"/>
                    <a:pt x="11862435" y="38100"/>
                  </a:cubicBezTo>
                  <a:lnTo>
                    <a:pt x="623316" y="38100"/>
                  </a:lnTo>
                  <a:lnTo>
                    <a:pt x="623316" y="19050"/>
                  </a:lnTo>
                  <a:lnTo>
                    <a:pt x="623316" y="38100"/>
                  </a:lnTo>
                  <a:cubicBezTo>
                    <a:pt x="299974" y="38100"/>
                    <a:pt x="38100" y="297688"/>
                    <a:pt x="38100" y="617474"/>
                  </a:cubicBezTo>
                  <a:close/>
                </a:path>
              </a:pathLst>
            </a:custGeom>
            <a:solidFill>
              <a:srgbClr val="DA33B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8232874" y="7165479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Training and Testing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32874" y="7708701"/>
            <a:ext cx="8680251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The dataset was split 70% for training, 30% for testing. Laplace smoothing handles zero frequencies.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47155" y="1161604"/>
            <a:ext cx="9335691" cy="1788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Results: Performance Metrics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42392" y="3394174"/>
            <a:ext cx="9345216" cy="3934569"/>
            <a:chOff x="0" y="0"/>
            <a:chExt cx="12460288" cy="52460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460351" cy="5246116"/>
            </a:xfrm>
            <a:custGeom>
              <a:avLst/>
              <a:gdLst/>
              <a:ahLst/>
              <a:cxnLst/>
              <a:rect r="r" b="b" t="t" l="l"/>
              <a:pathLst>
                <a:path h="5246116" w="12460351">
                  <a:moveTo>
                    <a:pt x="0" y="604774"/>
                  </a:moveTo>
                  <a:cubicBezTo>
                    <a:pt x="0" y="270764"/>
                    <a:pt x="271145" y="0"/>
                    <a:pt x="605663" y="0"/>
                  </a:cubicBezTo>
                  <a:lnTo>
                    <a:pt x="11854688" y="0"/>
                  </a:lnTo>
                  <a:lnTo>
                    <a:pt x="11854688" y="6350"/>
                  </a:lnTo>
                  <a:lnTo>
                    <a:pt x="11854688" y="0"/>
                  </a:lnTo>
                  <a:cubicBezTo>
                    <a:pt x="12189206" y="0"/>
                    <a:pt x="12460351" y="270764"/>
                    <a:pt x="12460351" y="604774"/>
                  </a:cubicBezTo>
                  <a:lnTo>
                    <a:pt x="12454001" y="604774"/>
                  </a:lnTo>
                  <a:lnTo>
                    <a:pt x="12460351" y="604774"/>
                  </a:lnTo>
                  <a:lnTo>
                    <a:pt x="12460351" y="4641342"/>
                  </a:lnTo>
                  <a:lnTo>
                    <a:pt x="12454001" y="4641342"/>
                  </a:lnTo>
                  <a:lnTo>
                    <a:pt x="12460351" y="4641342"/>
                  </a:lnTo>
                  <a:cubicBezTo>
                    <a:pt x="12460351" y="4975352"/>
                    <a:pt x="12189206" y="5246116"/>
                    <a:pt x="11854688" y="5246116"/>
                  </a:cubicBezTo>
                  <a:lnTo>
                    <a:pt x="11854688" y="5239766"/>
                  </a:lnTo>
                  <a:lnTo>
                    <a:pt x="11854688" y="5246116"/>
                  </a:lnTo>
                  <a:lnTo>
                    <a:pt x="605663" y="5246116"/>
                  </a:lnTo>
                  <a:lnTo>
                    <a:pt x="605663" y="5239766"/>
                  </a:lnTo>
                  <a:lnTo>
                    <a:pt x="605663" y="5246116"/>
                  </a:lnTo>
                  <a:cubicBezTo>
                    <a:pt x="271145" y="5246116"/>
                    <a:pt x="0" y="4975352"/>
                    <a:pt x="0" y="4641342"/>
                  </a:cubicBezTo>
                  <a:lnTo>
                    <a:pt x="0" y="604774"/>
                  </a:lnTo>
                  <a:lnTo>
                    <a:pt x="6350" y="604774"/>
                  </a:lnTo>
                  <a:lnTo>
                    <a:pt x="0" y="604774"/>
                  </a:lnTo>
                  <a:moveTo>
                    <a:pt x="12700" y="604774"/>
                  </a:moveTo>
                  <a:lnTo>
                    <a:pt x="12700" y="4641342"/>
                  </a:lnTo>
                  <a:lnTo>
                    <a:pt x="6350" y="4641342"/>
                  </a:lnTo>
                  <a:lnTo>
                    <a:pt x="12700" y="4641342"/>
                  </a:lnTo>
                  <a:cubicBezTo>
                    <a:pt x="12700" y="4968367"/>
                    <a:pt x="278130" y="5233416"/>
                    <a:pt x="605663" y="5233416"/>
                  </a:cubicBezTo>
                  <a:lnTo>
                    <a:pt x="11854688" y="5233416"/>
                  </a:lnTo>
                  <a:cubicBezTo>
                    <a:pt x="12182221" y="5233416"/>
                    <a:pt x="12447651" y="4968367"/>
                    <a:pt x="12447651" y="4641342"/>
                  </a:cubicBezTo>
                  <a:lnTo>
                    <a:pt x="12447651" y="604774"/>
                  </a:lnTo>
                  <a:cubicBezTo>
                    <a:pt x="12447651" y="277749"/>
                    <a:pt x="12182094" y="12700"/>
                    <a:pt x="11854688" y="12700"/>
                  </a:cubicBezTo>
                  <a:lnTo>
                    <a:pt x="605663" y="12700"/>
                  </a:lnTo>
                  <a:lnTo>
                    <a:pt x="605663" y="6350"/>
                  </a:lnTo>
                  <a:lnTo>
                    <a:pt x="605663" y="12700"/>
                  </a:lnTo>
                  <a:cubicBezTo>
                    <a:pt x="278130" y="12700"/>
                    <a:pt x="12700" y="277749"/>
                    <a:pt x="12700" y="604774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56680" y="3408461"/>
            <a:ext cx="9316640" cy="856804"/>
            <a:chOff x="0" y="0"/>
            <a:chExt cx="12422187" cy="11424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22124" cy="1142365"/>
            </a:xfrm>
            <a:custGeom>
              <a:avLst/>
              <a:gdLst/>
              <a:ahLst/>
              <a:cxnLst/>
              <a:rect r="r" b="b" t="t" l="l"/>
              <a:pathLst>
                <a:path h="1142365" w="12422124">
                  <a:moveTo>
                    <a:pt x="0" y="0"/>
                  </a:moveTo>
                  <a:lnTo>
                    <a:pt x="12422124" y="0"/>
                  </a:lnTo>
                  <a:lnTo>
                    <a:pt x="12422124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55824" y="3502224"/>
            <a:ext cx="405526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Accuracy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18908" y="3502224"/>
            <a:ext cx="405526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(TP + TN) / Total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56680" y="4265265"/>
            <a:ext cx="9316640" cy="856804"/>
            <a:chOff x="0" y="0"/>
            <a:chExt cx="12422187" cy="11424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422124" cy="1142365"/>
            </a:xfrm>
            <a:custGeom>
              <a:avLst/>
              <a:gdLst/>
              <a:ahLst/>
              <a:cxnLst/>
              <a:rect r="r" b="b" t="t" l="l"/>
              <a:pathLst>
                <a:path h="1142365" w="12422124">
                  <a:moveTo>
                    <a:pt x="0" y="0"/>
                  </a:moveTo>
                  <a:lnTo>
                    <a:pt x="12422124" y="0"/>
                  </a:lnTo>
                  <a:lnTo>
                    <a:pt x="12422124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355824" y="4359028"/>
            <a:ext cx="405526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Precision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18908" y="4359028"/>
            <a:ext cx="405526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TP / (TP + FP)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56680" y="5122069"/>
            <a:ext cx="9316640" cy="856804"/>
            <a:chOff x="0" y="0"/>
            <a:chExt cx="12422187" cy="11424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22124" cy="1142365"/>
            </a:xfrm>
            <a:custGeom>
              <a:avLst/>
              <a:gdLst/>
              <a:ahLst/>
              <a:cxnLst/>
              <a:rect r="r" b="b" t="t" l="l"/>
              <a:pathLst>
                <a:path h="1142365" w="12422124">
                  <a:moveTo>
                    <a:pt x="0" y="0"/>
                  </a:moveTo>
                  <a:lnTo>
                    <a:pt x="12422124" y="0"/>
                  </a:lnTo>
                  <a:lnTo>
                    <a:pt x="12422124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355824" y="5215830"/>
            <a:ext cx="405526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Recall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18908" y="5215830"/>
            <a:ext cx="405526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TP / (TP + FN)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56680" y="5978872"/>
            <a:ext cx="9316640" cy="1335584"/>
            <a:chOff x="0" y="0"/>
            <a:chExt cx="12422187" cy="178077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422124" cy="1780794"/>
            </a:xfrm>
            <a:custGeom>
              <a:avLst/>
              <a:gdLst/>
              <a:ahLst/>
              <a:cxnLst/>
              <a:rect r="r" b="b" t="t" l="l"/>
              <a:pathLst>
                <a:path h="1780794" w="12422124">
                  <a:moveTo>
                    <a:pt x="0" y="0"/>
                  </a:moveTo>
                  <a:lnTo>
                    <a:pt x="12422124" y="0"/>
                  </a:lnTo>
                  <a:lnTo>
                    <a:pt x="12422124" y="1780794"/>
                  </a:lnTo>
                  <a:lnTo>
                    <a:pt x="0" y="17807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355824" y="6072634"/>
            <a:ext cx="405526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F1-score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018908" y="6072634"/>
            <a:ext cx="4055269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2 * (Precision * Recall) / (Precision + Recall)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7155" y="7565231"/>
            <a:ext cx="9335691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Our model achieved an accuracy of 77%. This indicates good overall prediction capability. Confusion matrix analysis helps understand classification errors.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699046" y="530126"/>
            <a:ext cx="5554116" cy="60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5"/>
              </a:lnSpc>
            </a:pPr>
            <a:r>
              <a:rPr lang="en-US" sz="3687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Results: Model Evaluation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462563" y="1136601"/>
            <a:ext cx="16889909" cy="8882317"/>
          </a:xfrm>
          <a:custGeom>
            <a:avLst/>
            <a:gdLst/>
            <a:ahLst/>
            <a:cxnLst/>
            <a:rect r="r" b="b" t="t" l="l"/>
            <a:pathLst>
              <a:path h="8882317" w="16889909">
                <a:moveTo>
                  <a:pt x="0" y="0"/>
                </a:moveTo>
                <a:lnTo>
                  <a:pt x="16889908" y="0"/>
                </a:lnTo>
                <a:lnTo>
                  <a:pt x="16889908" y="8882318"/>
                </a:lnTo>
                <a:lnTo>
                  <a:pt x="0" y="8882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49" r="0" b="-324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9046" y="11161811"/>
            <a:ext cx="16889909" cy="376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The ROC AUC score for our Naive Bayes model was 0.85. This demonstrates strong discriminatory power. Benchmarking against other models, Naive Bayes performs competitively.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0978" y="689819"/>
            <a:ext cx="6124129" cy="793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0978" y="2128094"/>
            <a:ext cx="4608760" cy="735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6749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1st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84288" y="3178820"/>
            <a:ext cx="3061990" cy="392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375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Class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0978" y="3650902"/>
            <a:ext cx="4608760" cy="132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0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Upper class passengers had higher survival rates. Economic status played a significant role.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10114" y="2128094"/>
            <a:ext cx="4608910" cy="735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6749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Female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83574" y="3178820"/>
            <a:ext cx="3061990" cy="392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375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Sex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10114" y="3650902"/>
            <a:ext cx="4608910" cy="909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0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Female passengers were more likely to survive. "Women and children first" policy.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10545" y="6011019"/>
            <a:ext cx="4608760" cy="735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6749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Small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83856" y="7061746"/>
            <a:ext cx="3061990" cy="392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375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Family Size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10545" y="7533829"/>
            <a:ext cx="4608760" cy="909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0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Smaller family groups had better odds. Easier evacuation for fewer people.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0978" y="8659416"/>
            <a:ext cx="9608046" cy="909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Our model highlights key factors influencing survival. Class and sex were major determinants. Further improvements could enhance prediction accuracy.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47155" y="894755"/>
            <a:ext cx="7040612" cy="90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Future Work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93540" y="4428084"/>
            <a:ext cx="3818185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Hyperparameter Tuning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4971306"/>
            <a:ext cx="4664571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Using GridSearchCV for optimal model parameters.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6310164" y="2401789"/>
            <a:ext cx="5667672" cy="5667672"/>
          </a:xfrm>
          <a:custGeom>
            <a:avLst/>
            <a:gdLst/>
            <a:ahLst/>
            <a:cxnLst/>
            <a:rect r="r" b="b" t="t" l="l"/>
            <a:pathLst>
              <a:path h="5667672" w="5667672">
                <a:moveTo>
                  <a:pt x="0" y="0"/>
                </a:moveTo>
                <a:lnTo>
                  <a:pt x="5667672" y="0"/>
                </a:lnTo>
                <a:lnTo>
                  <a:pt x="5667672" y="5667672"/>
                </a:lnTo>
                <a:lnTo>
                  <a:pt x="0" y="5667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 descr="preencoded.png"/>
          <p:cNvSpPr/>
          <p:nvPr/>
        </p:nvSpPr>
        <p:spPr>
          <a:xfrm flipH="false" flipV="false" rot="0">
            <a:off x="6965900" y="4614714"/>
            <a:ext cx="447675" cy="559594"/>
          </a:xfrm>
          <a:custGeom>
            <a:avLst/>
            <a:gdLst/>
            <a:ahLst/>
            <a:cxnLst/>
            <a:rect r="r" b="b" t="t" l="l"/>
            <a:pathLst>
              <a:path h="559594" w="447675">
                <a:moveTo>
                  <a:pt x="0" y="0"/>
                </a:moveTo>
                <a:lnTo>
                  <a:pt x="447675" y="0"/>
                </a:lnTo>
                <a:lnTo>
                  <a:pt x="447675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12" r="0" b="-21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426554" y="2898874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Cross-Validation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26554" y="3442098"/>
            <a:ext cx="4814292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Implementing k-fold techniques for robust evaluation.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6310164" y="2401789"/>
            <a:ext cx="5667672" cy="5667672"/>
          </a:xfrm>
          <a:custGeom>
            <a:avLst/>
            <a:gdLst/>
            <a:ahLst/>
            <a:cxnLst/>
            <a:rect r="r" b="b" t="t" l="l"/>
            <a:pathLst>
              <a:path h="5667672" w="5667672">
                <a:moveTo>
                  <a:pt x="0" y="0"/>
                </a:moveTo>
                <a:lnTo>
                  <a:pt x="5667672" y="0"/>
                </a:lnTo>
                <a:lnTo>
                  <a:pt x="5667672" y="5667672"/>
                </a:lnTo>
                <a:lnTo>
                  <a:pt x="0" y="56676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 descr="preencoded.png"/>
          <p:cNvSpPr/>
          <p:nvPr/>
        </p:nvSpPr>
        <p:spPr>
          <a:xfrm flipH="false" flipV="false" rot="0">
            <a:off x="10192494" y="3433911"/>
            <a:ext cx="447675" cy="559594"/>
          </a:xfrm>
          <a:custGeom>
            <a:avLst/>
            <a:gdLst/>
            <a:ahLst/>
            <a:cxnLst/>
            <a:rect r="r" b="b" t="t" l="l"/>
            <a:pathLst>
              <a:path h="559594" w="447675">
                <a:moveTo>
                  <a:pt x="0" y="0"/>
                </a:moveTo>
                <a:lnTo>
                  <a:pt x="447675" y="0"/>
                </a:lnTo>
                <a:lnTo>
                  <a:pt x="447675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12" r="0" b="-212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426554" y="5957144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Ensemble Methods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26554" y="6500366"/>
            <a:ext cx="4814292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Exploring Random Forest or XGBoost for better predictions.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6310164" y="2401789"/>
            <a:ext cx="5667672" cy="5667672"/>
          </a:xfrm>
          <a:custGeom>
            <a:avLst/>
            <a:gdLst/>
            <a:ahLst/>
            <a:cxnLst/>
            <a:rect r="r" b="b" t="t" l="l"/>
            <a:pathLst>
              <a:path h="5667672" w="5667672">
                <a:moveTo>
                  <a:pt x="0" y="0"/>
                </a:moveTo>
                <a:lnTo>
                  <a:pt x="5667672" y="0"/>
                </a:lnTo>
                <a:lnTo>
                  <a:pt x="5667672" y="5667672"/>
                </a:lnTo>
                <a:lnTo>
                  <a:pt x="0" y="56676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 descr="preencoded.png"/>
          <p:cNvSpPr/>
          <p:nvPr/>
        </p:nvSpPr>
        <p:spPr>
          <a:xfrm flipH="false" flipV="false" rot="0">
            <a:off x="9601795" y="6818560"/>
            <a:ext cx="447675" cy="559594"/>
          </a:xfrm>
          <a:custGeom>
            <a:avLst/>
            <a:gdLst/>
            <a:ahLst/>
            <a:cxnLst/>
            <a:rect r="r" b="b" t="t" l="l"/>
            <a:pathLst>
              <a:path h="559594" w="447675">
                <a:moveTo>
                  <a:pt x="0" y="0"/>
                </a:moveTo>
                <a:lnTo>
                  <a:pt x="447675" y="0"/>
                </a:lnTo>
                <a:lnTo>
                  <a:pt x="447675" y="559594"/>
                </a:lnTo>
                <a:lnTo>
                  <a:pt x="0" y="5595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12" r="0" b="-212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47155" y="8310711"/>
            <a:ext cx="16193690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These next steps will refine our model. They aim to improve its generalization and performance. Continuous improvement is crucial for predictive accuracy.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DAGooUUGuZk</dc:identifier>
  <dcterms:modified xsi:type="dcterms:W3CDTF">2011-08-01T06:04:30Z</dcterms:modified>
  <cp:revision>1</cp:revision>
  <dc:title>Titanic-Survival-Prediction-A-Naive-Bayes-Approach (1).pptx</dc:title>
</cp:coreProperties>
</file>